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85" r:id="rId7"/>
    <p:sldId id="286" r:id="rId8"/>
    <p:sldId id="287" r:id="rId9"/>
    <p:sldId id="263" r:id="rId10"/>
    <p:sldId id="288" r:id="rId11"/>
    <p:sldId id="289" r:id="rId12"/>
    <p:sldId id="295" r:id="rId13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696" y="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37003-EB69-4F19-89A6-98B5C1DF1B17}" type="datetimeFigureOut">
              <a:rPr lang="da-DK" smtClean="0"/>
              <a:pPr/>
              <a:t>09-09-2013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BEE5-0F4A-4F62-8722-8BB92646C26A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5462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37003-EB69-4F19-89A6-98B5C1DF1B17}" type="datetimeFigureOut">
              <a:rPr lang="da-DK" smtClean="0"/>
              <a:pPr/>
              <a:t>09-09-2013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BEE5-0F4A-4F62-8722-8BB92646C26A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63210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37003-EB69-4F19-89A6-98B5C1DF1B17}" type="datetimeFigureOut">
              <a:rPr lang="da-DK" smtClean="0"/>
              <a:pPr/>
              <a:t>09-09-2013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BEE5-0F4A-4F62-8722-8BB92646C26A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04552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37003-EB69-4F19-89A6-98B5C1DF1B17}" type="datetimeFigureOut">
              <a:rPr lang="da-DK" smtClean="0"/>
              <a:pPr/>
              <a:t>09-09-2013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BEE5-0F4A-4F62-8722-8BB92646C26A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05339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37003-EB69-4F19-89A6-98B5C1DF1B17}" type="datetimeFigureOut">
              <a:rPr lang="da-DK" smtClean="0"/>
              <a:pPr/>
              <a:t>09-09-2013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BEE5-0F4A-4F62-8722-8BB92646C26A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69999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37003-EB69-4F19-89A6-98B5C1DF1B17}" type="datetimeFigureOut">
              <a:rPr lang="da-DK" smtClean="0"/>
              <a:pPr/>
              <a:t>09-09-2013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BEE5-0F4A-4F62-8722-8BB92646C26A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9757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37003-EB69-4F19-89A6-98B5C1DF1B17}" type="datetimeFigureOut">
              <a:rPr lang="da-DK" smtClean="0"/>
              <a:pPr/>
              <a:t>09-09-2013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BEE5-0F4A-4F62-8722-8BB92646C26A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4493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37003-EB69-4F19-89A6-98B5C1DF1B17}" type="datetimeFigureOut">
              <a:rPr lang="da-DK" smtClean="0"/>
              <a:pPr/>
              <a:t>09-09-2013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BEE5-0F4A-4F62-8722-8BB92646C26A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0131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37003-EB69-4F19-89A6-98B5C1DF1B17}" type="datetimeFigureOut">
              <a:rPr lang="da-DK" smtClean="0"/>
              <a:pPr/>
              <a:t>09-09-2013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BEE5-0F4A-4F62-8722-8BB92646C26A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5050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37003-EB69-4F19-89A6-98B5C1DF1B17}" type="datetimeFigureOut">
              <a:rPr lang="da-DK" smtClean="0"/>
              <a:pPr/>
              <a:t>09-09-2013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BEE5-0F4A-4F62-8722-8BB92646C26A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68014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37003-EB69-4F19-89A6-98B5C1DF1B17}" type="datetimeFigureOut">
              <a:rPr lang="da-DK" smtClean="0"/>
              <a:pPr/>
              <a:t>09-09-2013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BEE5-0F4A-4F62-8722-8BB92646C26A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63791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37003-EB69-4F19-89A6-98B5C1DF1B17}" type="datetimeFigureOut">
              <a:rPr lang="da-DK" smtClean="0"/>
              <a:pPr/>
              <a:t>09-09-2013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6BEE5-0F4A-4F62-8722-8BB92646C26A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38826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wmf"/><Relationship Id="rId7" Type="http://schemas.openxmlformats.org/officeDocument/2006/relationships/image" Target="../media/image7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ECODESIGN DIRECTIVE Lots1 &amp; 2</a:t>
            </a:r>
            <a:br>
              <a:rPr lang="da-DK" dirty="0" smtClean="0"/>
            </a:br>
            <a:r>
              <a:rPr lang="da-DK" sz="4000" dirty="0" smtClean="0"/>
              <a:t>Heaters/Water-heaters  </a:t>
            </a:r>
            <a:endParaRPr lang="da-DK" sz="40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a-DK" b="1" dirty="0" smtClean="0"/>
              <a:t>Where are we? (March 2013)</a:t>
            </a:r>
          </a:p>
          <a:p>
            <a:endParaRPr lang="da-DK" dirty="0"/>
          </a:p>
          <a:p>
            <a:endParaRPr lang="da-DK" dirty="0" smtClean="0"/>
          </a:p>
          <a:p>
            <a:r>
              <a:rPr lang="da-DK" sz="2100" dirty="0" smtClean="0"/>
              <a:t>Prepared by Jean Schweitzer DGC</a:t>
            </a:r>
          </a:p>
          <a:p>
            <a:r>
              <a:rPr lang="da-DK" sz="2100" dirty="0" smtClean="0"/>
              <a:t>Daniel HEC MARCOGAZ</a:t>
            </a:r>
            <a:endParaRPr lang="da-DK" sz="2100" dirty="0"/>
          </a:p>
        </p:txBody>
      </p:sp>
    </p:spTree>
    <p:extLst>
      <p:ext uri="{BB962C8B-B14F-4D97-AF65-F5344CB8AC3E}">
        <p14:creationId xmlns:p14="http://schemas.microsoft.com/office/powerpoint/2010/main" val="290029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Label on </a:t>
            </a:r>
            <a:r>
              <a:rPr lang="da-DK" dirty="0" err="1" smtClean="0"/>
              <a:t>actual</a:t>
            </a:r>
            <a:r>
              <a:rPr lang="da-DK" dirty="0" smtClean="0"/>
              <a:t> </a:t>
            </a:r>
            <a:r>
              <a:rPr lang="da-DK" dirty="0" err="1" smtClean="0"/>
              <a:t>condensing</a:t>
            </a:r>
            <a:r>
              <a:rPr lang="da-DK" dirty="0" smtClean="0"/>
              <a:t> boilers on DK </a:t>
            </a:r>
            <a:r>
              <a:rPr lang="da-DK" dirty="0" err="1" smtClean="0"/>
              <a:t>market</a:t>
            </a:r>
            <a:endParaRPr lang="da-DK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" y="2052638"/>
            <a:ext cx="9004300" cy="3248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ktangel 6"/>
          <p:cNvSpPr/>
          <p:nvPr/>
        </p:nvSpPr>
        <p:spPr>
          <a:xfrm>
            <a:off x="395536" y="2204864"/>
            <a:ext cx="8568952" cy="792088"/>
          </a:xfrm>
          <a:prstGeom prst="rect">
            <a:avLst/>
          </a:prstGeom>
          <a:solidFill>
            <a:schemeClr val="accent3">
              <a:alpha val="44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Rektangel 8"/>
          <p:cNvSpPr/>
          <p:nvPr/>
        </p:nvSpPr>
        <p:spPr>
          <a:xfrm>
            <a:off x="395536" y="3002893"/>
            <a:ext cx="8568952" cy="1650243"/>
          </a:xfrm>
          <a:prstGeom prst="rect">
            <a:avLst/>
          </a:prstGeom>
          <a:solidFill>
            <a:srgbClr val="FFFF00">
              <a:alpha val="44000"/>
            </a:srgb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5" name="Lige forbindelse 4"/>
          <p:cNvCxnSpPr/>
          <p:nvPr/>
        </p:nvCxnSpPr>
        <p:spPr>
          <a:xfrm>
            <a:off x="323528" y="3807125"/>
            <a:ext cx="864096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Tekstboks 5"/>
          <p:cNvSpPr txBox="1"/>
          <p:nvPr/>
        </p:nvSpPr>
        <p:spPr>
          <a:xfrm>
            <a:off x="4432844" y="3483959"/>
            <a:ext cx="3599383" cy="646331"/>
          </a:xfrm>
          <a:prstGeom prst="rect">
            <a:avLst/>
          </a:prstGeom>
          <a:solidFill>
            <a:srgbClr val="FF0000">
              <a:alpha val="20000"/>
            </a:srgbClr>
          </a:solidFill>
        </p:spPr>
        <p:txBody>
          <a:bodyPr wrap="none" rtlCol="0">
            <a:spAutoFit/>
          </a:bodyPr>
          <a:lstStyle/>
          <a:p>
            <a:r>
              <a:rPr lang="da-DK" dirty="0" smtClean="0"/>
              <a:t>Minimum </a:t>
            </a:r>
            <a:r>
              <a:rPr lang="da-DK" dirty="0" err="1" smtClean="0"/>
              <a:t>requirement</a:t>
            </a:r>
            <a:r>
              <a:rPr lang="da-DK" dirty="0" smtClean="0"/>
              <a:t> for </a:t>
            </a:r>
            <a:r>
              <a:rPr lang="da-DK" dirty="0" err="1" smtClean="0"/>
              <a:t>efficiency</a:t>
            </a:r>
            <a:endParaRPr lang="da-DK" dirty="0" smtClean="0"/>
          </a:p>
          <a:p>
            <a:r>
              <a:rPr lang="da-DK" dirty="0" smtClean="0"/>
              <a:t>(</a:t>
            </a:r>
            <a:r>
              <a:rPr lang="da-DK" dirty="0" err="1" smtClean="0"/>
              <a:t>no</a:t>
            </a:r>
            <a:r>
              <a:rPr lang="da-DK" dirty="0" smtClean="0"/>
              <a:t> </a:t>
            </a:r>
            <a:r>
              <a:rPr lang="da-DK" dirty="0" err="1" smtClean="0"/>
              <a:t>actual</a:t>
            </a:r>
            <a:r>
              <a:rPr lang="da-DK" dirty="0" smtClean="0"/>
              <a:t> DK </a:t>
            </a:r>
            <a:r>
              <a:rPr lang="da-DK" dirty="0" err="1" smtClean="0"/>
              <a:t>boiler</a:t>
            </a:r>
            <a:r>
              <a:rPr lang="da-DK" dirty="0" smtClean="0"/>
              <a:t> </a:t>
            </a:r>
            <a:r>
              <a:rPr lang="da-DK" dirty="0" err="1" smtClean="0"/>
              <a:t>banned</a:t>
            </a:r>
            <a:r>
              <a:rPr lang="da-DK" dirty="0" smtClean="0"/>
              <a:t>)</a:t>
            </a:r>
            <a:endParaRPr lang="da-DK" dirty="0"/>
          </a:p>
        </p:txBody>
      </p:sp>
      <p:sp>
        <p:nvSpPr>
          <p:cNvPr id="10" name="Rektangel 9"/>
          <p:cNvSpPr/>
          <p:nvPr/>
        </p:nvSpPr>
        <p:spPr>
          <a:xfrm>
            <a:off x="395536" y="4653136"/>
            <a:ext cx="8568952" cy="360040"/>
          </a:xfrm>
          <a:prstGeom prst="rect">
            <a:avLst/>
          </a:prstGeom>
          <a:solidFill>
            <a:schemeClr val="accent6">
              <a:lumMod val="75000"/>
              <a:alpha val="44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Tekstboks 7"/>
          <p:cNvSpPr txBox="1"/>
          <p:nvPr/>
        </p:nvSpPr>
        <p:spPr>
          <a:xfrm>
            <a:off x="1029665" y="2269879"/>
            <a:ext cx="504056" cy="2739211"/>
          </a:xfrm>
          <a:prstGeom prst="rect">
            <a:avLst/>
          </a:prstGeom>
          <a:gradFill>
            <a:gsLst>
              <a:gs pos="0">
                <a:srgbClr val="00B050">
                  <a:alpha val="25000"/>
                </a:srgbClr>
              </a:gs>
              <a:gs pos="50000">
                <a:srgbClr val="FFFF00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da-DK" sz="1000" b="1" dirty="0" smtClean="0"/>
              <a:t>Label</a:t>
            </a:r>
          </a:p>
          <a:p>
            <a:r>
              <a:rPr lang="da-DK" b="1" dirty="0" smtClean="0"/>
              <a:t>A</a:t>
            </a:r>
          </a:p>
          <a:p>
            <a:endParaRPr lang="da-DK" b="1" dirty="0"/>
          </a:p>
          <a:p>
            <a:endParaRPr lang="da-DK" b="1" dirty="0" smtClean="0"/>
          </a:p>
          <a:p>
            <a:r>
              <a:rPr lang="da-DK" b="1" dirty="0" smtClean="0"/>
              <a:t>B</a:t>
            </a:r>
          </a:p>
          <a:p>
            <a:endParaRPr lang="da-DK" b="1" dirty="0"/>
          </a:p>
          <a:p>
            <a:endParaRPr lang="da-DK" b="1" dirty="0" smtClean="0"/>
          </a:p>
          <a:p>
            <a:endParaRPr lang="da-DK" b="1" dirty="0"/>
          </a:p>
          <a:p>
            <a:endParaRPr lang="da-DK" b="1" dirty="0" smtClean="0"/>
          </a:p>
          <a:p>
            <a:r>
              <a:rPr lang="da-DK" b="1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1574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Minimum Seasonal space heating energy efficiency </a:t>
            </a:r>
            <a:r>
              <a:rPr lang="da-DK" sz="2800" dirty="0"/>
              <a:t/>
            </a:r>
            <a:br>
              <a:rPr lang="da-DK" sz="2800" dirty="0"/>
            </a:br>
            <a:endParaRPr lang="da-DK" sz="27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-252536" y="1700808"/>
            <a:ext cx="8579296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da-DK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935936"/>
              </p:ext>
            </p:extLst>
          </p:nvPr>
        </p:nvGraphicFramePr>
        <p:xfrm>
          <a:off x="251520" y="1700808"/>
          <a:ext cx="8496944" cy="367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0032"/>
                <a:gridCol w="3224584"/>
                <a:gridCol w="2952328"/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 smtClean="0"/>
                        <a:t>Appliance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smtClean="0"/>
                        <a:t>AFTER 2 YEARS</a:t>
                      </a:r>
                    </a:p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smtClean="0"/>
                        <a:t>AFTER 4 YEARS</a:t>
                      </a:r>
                    </a:p>
                    <a:p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Fuel boilers ≤ 70 kW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86 %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i="1" dirty="0" err="1" smtClean="0"/>
                        <a:t>unchanged</a:t>
                      </a:r>
                      <a:endParaRPr lang="da-DK" sz="1600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Fuel boilers &gt; 70 kW and ≤ 400 kW 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Full load 86 % Part load 94 %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i="1" dirty="0" err="1" smtClean="0"/>
                        <a:t>unchanged</a:t>
                      </a:r>
                      <a:endParaRPr lang="da-DK" sz="1600" i="1" dirty="0" smtClean="0"/>
                    </a:p>
                    <a:p>
                      <a:endParaRPr lang="da-DK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Type B11 boilers 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75 %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i="1" dirty="0" err="1" smtClean="0"/>
                        <a:t>unchanged</a:t>
                      </a:r>
                      <a:endParaRPr lang="da-DK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b="1" dirty="0" err="1" smtClean="0"/>
                        <a:t>Cogeneration</a:t>
                      </a:r>
                      <a:r>
                        <a:rPr lang="da-DK" b="1" dirty="0" smtClean="0"/>
                        <a:t> </a:t>
                      </a:r>
                      <a:r>
                        <a:rPr lang="da-DK" b="1" dirty="0" err="1" smtClean="0"/>
                        <a:t>space</a:t>
                      </a:r>
                      <a:r>
                        <a:rPr lang="da-DK" b="1" dirty="0" smtClean="0"/>
                        <a:t> heaters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86 %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100 %</a:t>
                      </a:r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Heat pumps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100 %. 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110 %</a:t>
                      </a:r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b="1" dirty="0" smtClean="0"/>
                        <a:t>Low-temperature heat pumps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115 %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125 %</a:t>
                      </a:r>
                      <a:endParaRPr lang="da-DK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569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 smtClean="0"/>
              <a:t>Max </a:t>
            </a:r>
            <a:r>
              <a:rPr lang="en-US" sz="2800" dirty="0" err="1" smtClean="0"/>
              <a:t>NOx</a:t>
            </a:r>
            <a:r>
              <a:rPr lang="en-US" sz="2800" dirty="0" smtClean="0"/>
              <a:t> emissions </a:t>
            </a:r>
            <a:r>
              <a:rPr lang="da-DK" sz="2800" dirty="0"/>
              <a:t/>
            </a:r>
            <a:br>
              <a:rPr lang="da-DK" sz="2800" dirty="0"/>
            </a:br>
            <a:r>
              <a:rPr lang="en-US" sz="2800" dirty="0" smtClean="0">
                <a:solidFill>
                  <a:srgbClr val="FF0000"/>
                </a:solidFill>
              </a:rPr>
              <a:t>(all given on GCV*)</a:t>
            </a:r>
            <a:r>
              <a:rPr lang="da-DK" sz="2800" dirty="0"/>
              <a:t/>
            </a:r>
            <a:br>
              <a:rPr lang="da-DK" sz="2800" dirty="0"/>
            </a:br>
            <a:endParaRPr lang="da-DK" sz="27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-252536" y="1700808"/>
            <a:ext cx="8579296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da-DK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053922"/>
              </p:ext>
            </p:extLst>
          </p:nvPr>
        </p:nvGraphicFramePr>
        <p:xfrm>
          <a:off x="251520" y="1700808"/>
          <a:ext cx="8496944" cy="394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0"/>
                <a:gridCol w="2160240"/>
                <a:gridCol w="1656184"/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 smtClean="0"/>
                        <a:t>Appliance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smtClean="0"/>
                        <a:t>AFTER 3 YEARS</a:t>
                      </a:r>
                    </a:p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smtClean="0"/>
                        <a:t>AFTER 5 YEARS</a:t>
                      </a:r>
                    </a:p>
                    <a:p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Gas boilers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 mg/kWh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i="1" dirty="0" err="1" smtClean="0"/>
                        <a:t>unchanged</a:t>
                      </a:r>
                      <a:endParaRPr lang="da-DK" sz="1600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Fuel oil boilers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120 mg/kWh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i="1" dirty="0" err="1" smtClean="0"/>
                        <a:t>unchanged</a:t>
                      </a:r>
                      <a:endParaRPr lang="da-DK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b="1" dirty="0" err="1" smtClean="0"/>
                        <a:t>Cogeneration</a:t>
                      </a:r>
                      <a:r>
                        <a:rPr lang="da-DK" b="1" dirty="0" smtClean="0"/>
                        <a:t> </a:t>
                      </a:r>
                      <a:r>
                        <a:rPr lang="da-DK" b="1" dirty="0" err="1" smtClean="0"/>
                        <a:t>space</a:t>
                      </a:r>
                      <a:r>
                        <a:rPr lang="da-DK" b="1" dirty="0" smtClean="0"/>
                        <a:t> heaters  </a:t>
                      </a:r>
                      <a:r>
                        <a:rPr lang="da-DK" b="0" dirty="0" smtClean="0"/>
                        <a:t>or</a:t>
                      </a:r>
                      <a:r>
                        <a:rPr lang="da-DK" b="1" dirty="0" smtClean="0"/>
                        <a:t> Heat pumps </a:t>
                      </a:r>
                      <a:r>
                        <a:rPr lang="en-US" sz="1800" dirty="0" smtClean="0"/>
                        <a:t>with </a:t>
                      </a:r>
                      <a:r>
                        <a:rPr lang="en-US" sz="1800" u="sng" dirty="0" smtClean="0"/>
                        <a:t>externa</a:t>
                      </a:r>
                      <a:r>
                        <a:rPr lang="en-US" sz="1800" dirty="0" smtClean="0"/>
                        <a:t>l combustion 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using gaseous fuels</a:t>
                      </a:r>
                      <a:endParaRPr lang="da-DK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 None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70 mg/kWh </a:t>
                      </a:r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b="1" dirty="0" err="1" smtClean="0"/>
                        <a:t>Cogeneration</a:t>
                      </a:r>
                      <a:r>
                        <a:rPr lang="da-DK" b="1" dirty="0" smtClean="0"/>
                        <a:t> </a:t>
                      </a:r>
                      <a:r>
                        <a:rPr lang="da-DK" b="1" dirty="0" err="1" smtClean="0"/>
                        <a:t>space</a:t>
                      </a:r>
                      <a:r>
                        <a:rPr lang="da-DK" b="1" dirty="0" smtClean="0"/>
                        <a:t> heaters </a:t>
                      </a:r>
                      <a:r>
                        <a:rPr lang="da-DK" b="0" dirty="0" smtClean="0"/>
                        <a:t>or</a:t>
                      </a:r>
                      <a:r>
                        <a:rPr lang="da-DK" b="1" dirty="0" smtClean="0"/>
                        <a:t> Heat pumps </a:t>
                      </a:r>
                      <a:r>
                        <a:rPr lang="en-US" sz="1800" dirty="0" smtClean="0"/>
                        <a:t>with </a:t>
                      </a:r>
                      <a:r>
                        <a:rPr lang="en-US" sz="1800" u="sng" dirty="0" smtClean="0"/>
                        <a:t>external</a:t>
                      </a:r>
                      <a:r>
                        <a:rPr lang="en-US" sz="1800" dirty="0" smtClean="0"/>
                        <a:t> combustion 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using liquid fuels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smtClean="0"/>
                        <a:t>None</a:t>
                      </a:r>
                    </a:p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120 mg/kWh </a:t>
                      </a:r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b="1" dirty="0" err="1" smtClean="0"/>
                        <a:t>Cogeneration</a:t>
                      </a:r>
                      <a:r>
                        <a:rPr lang="da-DK" b="1" dirty="0" smtClean="0"/>
                        <a:t> </a:t>
                      </a:r>
                      <a:r>
                        <a:rPr lang="da-DK" b="1" dirty="0" err="1" smtClean="0"/>
                        <a:t>space</a:t>
                      </a:r>
                      <a:r>
                        <a:rPr lang="da-DK" b="1" dirty="0" smtClean="0"/>
                        <a:t> heaters </a:t>
                      </a:r>
                      <a:r>
                        <a:rPr lang="da-DK" b="0" dirty="0" smtClean="0"/>
                        <a:t>or</a:t>
                      </a:r>
                      <a:r>
                        <a:rPr lang="da-DK" b="1" dirty="0" smtClean="0"/>
                        <a:t> Heat pumps </a:t>
                      </a:r>
                      <a:r>
                        <a:rPr lang="en-US" sz="1800" dirty="0" smtClean="0"/>
                        <a:t>with </a:t>
                      </a:r>
                      <a:r>
                        <a:rPr lang="en-US" sz="1800" u="sng" dirty="0" smtClean="0"/>
                        <a:t>internal </a:t>
                      </a:r>
                      <a:r>
                        <a:rPr lang="en-US" sz="1800" dirty="0" smtClean="0"/>
                        <a:t>combustion  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using gaseous fuels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smtClean="0"/>
                        <a:t>None</a:t>
                      </a:r>
                    </a:p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240 mg/kWh </a:t>
                      </a:r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b="1" dirty="0" err="1" smtClean="0"/>
                        <a:t>Cogeneration</a:t>
                      </a:r>
                      <a:r>
                        <a:rPr lang="da-DK" b="1" dirty="0" smtClean="0"/>
                        <a:t> </a:t>
                      </a:r>
                      <a:r>
                        <a:rPr lang="da-DK" b="1" dirty="0" err="1" smtClean="0"/>
                        <a:t>space</a:t>
                      </a:r>
                      <a:r>
                        <a:rPr lang="da-DK" b="1" dirty="0" smtClean="0"/>
                        <a:t> heaters </a:t>
                      </a:r>
                      <a:r>
                        <a:rPr lang="da-DK" b="0" dirty="0" smtClean="0"/>
                        <a:t>or</a:t>
                      </a:r>
                      <a:r>
                        <a:rPr lang="da-DK" b="1" dirty="0" smtClean="0"/>
                        <a:t> Heat pumps </a:t>
                      </a:r>
                      <a:r>
                        <a:rPr lang="en-US" sz="1800" dirty="0" smtClean="0"/>
                        <a:t>with </a:t>
                      </a:r>
                      <a:r>
                        <a:rPr lang="en-US" sz="1800" u="sng" dirty="0" smtClean="0"/>
                        <a:t>internal</a:t>
                      </a:r>
                      <a:r>
                        <a:rPr lang="en-US" sz="1800" dirty="0" smtClean="0"/>
                        <a:t> combustion 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using liquid fuels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smtClean="0"/>
                        <a:t>None</a:t>
                      </a:r>
                    </a:p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420 mg/kWh </a:t>
                      </a:r>
                      <a:endParaRPr lang="da-DK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kstboks 6"/>
          <p:cNvSpPr txBox="1"/>
          <p:nvPr/>
        </p:nvSpPr>
        <p:spPr>
          <a:xfrm>
            <a:off x="539552" y="6196662"/>
            <a:ext cx="2219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* Gross </a:t>
            </a:r>
            <a:r>
              <a:rPr lang="da-DK" dirty="0" err="1" smtClean="0"/>
              <a:t>calorific</a:t>
            </a:r>
            <a:r>
              <a:rPr lang="da-DK" dirty="0" smtClean="0"/>
              <a:t> </a:t>
            </a:r>
            <a:r>
              <a:rPr lang="da-DK" dirty="0" err="1" smtClean="0"/>
              <a:t>value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6160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Context</a:t>
            </a:r>
            <a:r>
              <a:rPr lang="da-DK" dirty="0" smtClean="0"/>
              <a:t> of the </a:t>
            </a:r>
            <a:r>
              <a:rPr lang="da-DK" dirty="0" err="1" smtClean="0"/>
              <a:t>proposal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23528" y="1310034"/>
            <a:ext cx="756084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a-DK" dirty="0" smtClean="0"/>
              <a:t>To minimize the impact of heaters/water heaters on energy consumption &amp; emissions in the EU </a:t>
            </a:r>
            <a:endParaRPr lang="da-DK" dirty="0">
              <a:sym typeface="Wingdings" pitchFamily="2" charset="2"/>
            </a:endParaRPr>
          </a:p>
          <a:p>
            <a:pPr marL="0" indent="0">
              <a:buNone/>
            </a:pPr>
            <a:endParaRPr lang="da-DK" dirty="0" smtClean="0"/>
          </a:p>
          <a:p>
            <a:r>
              <a:rPr lang="da-DK" dirty="0" smtClean="0"/>
              <a:t>Directive 2009/125/EC </a:t>
            </a:r>
            <a:r>
              <a:rPr lang="da-DK" dirty="0" err="1" smtClean="0"/>
              <a:t>Ecodesign</a:t>
            </a:r>
            <a:r>
              <a:rPr lang="da-DK" dirty="0" smtClean="0"/>
              <a:t> </a:t>
            </a:r>
          </a:p>
          <a:p>
            <a:pPr marL="0" indent="0">
              <a:buNone/>
            </a:pPr>
            <a:r>
              <a:rPr lang="da-DK" sz="2800" i="1" dirty="0" smtClean="0"/>
              <a:t>= </a:t>
            </a:r>
            <a:r>
              <a:rPr lang="da-DK" sz="3000" dirty="0" smtClean="0"/>
              <a:t>minimum </a:t>
            </a:r>
            <a:r>
              <a:rPr lang="da-DK" sz="3000" dirty="0" err="1" smtClean="0"/>
              <a:t>requirements</a:t>
            </a:r>
            <a:r>
              <a:rPr lang="da-DK" sz="3000" dirty="0"/>
              <a:t> </a:t>
            </a:r>
            <a:r>
              <a:rPr lang="da-DK" sz="3000" dirty="0" smtClean="0"/>
              <a:t>on </a:t>
            </a:r>
            <a:r>
              <a:rPr lang="da-DK" sz="3000" dirty="0" err="1" smtClean="0"/>
              <a:t>Efficiency</a:t>
            </a:r>
            <a:r>
              <a:rPr lang="da-DK" sz="3000" dirty="0" smtClean="0"/>
              <a:t>, </a:t>
            </a:r>
            <a:r>
              <a:rPr lang="da-DK" sz="3000" dirty="0" err="1" smtClean="0"/>
              <a:t>NOx</a:t>
            </a:r>
            <a:r>
              <a:rPr lang="da-DK" sz="3000" dirty="0" smtClean="0"/>
              <a:t> etc</a:t>
            </a:r>
            <a:r>
              <a:rPr lang="da-DK" sz="2800" i="1" dirty="0" smtClean="0"/>
              <a:t>.</a:t>
            </a:r>
          </a:p>
          <a:p>
            <a:endParaRPr lang="da-DK" dirty="0" smtClean="0"/>
          </a:p>
          <a:p>
            <a:r>
              <a:rPr lang="da-DK" dirty="0" smtClean="0"/>
              <a:t>Directive 2010/30/EU Labelling</a:t>
            </a:r>
          </a:p>
          <a:p>
            <a:pPr>
              <a:buNone/>
            </a:pPr>
            <a:r>
              <a:rPr lang="da-DK" sz="3000" dirty="0" smtClean="0"/>
              <a:t>= indication by labelling of energy consumption</a:t>
            </a:r>
            <a:endParaRPr lang="da-DK" sz="3000" dirty="0"/>
          </a:p>
          <a:p>
            <a:endParaRPr lang="da-DK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572424"/>
            <a:ext cx="1594230" cy="3119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178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General </a:t>
            </a:r>
            <a:r>
              <a:rPr lang="da-DK" dirty="0" err="1" smtClean="0"/>
              <a:t>context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 smtClean="0"/>
              <a:t>Heating in Europe 12000 PJ (2005) = 16% of gross energy in EU-27 = annual consumption of France</a:t>
            </a:r>
          </a:p>
          <a:p>
            <a:r>
              <a:rPr lang="da-DK" dirty="0" err="1" smtClean="0"/>
              <a:t>Scope</a:t>
            </a:r>
            <a:endParaRPr lang="da-DK" dirty="0" smtClean="0"/>
          </a:p>
          <a:p>
            <a:pPr lvl="1"/>
            <a:r>
              <a:rPr lang="da-DK" dirty="0" err="1" smtClean="0"/>
              <a:t>Efficiency</a:t>
            </a:r>
            <a:endParaRPr lang="da-DK" dirty="0" smtClean="0"/>
          </a:p>
          <a:p>
            <a:pPr lvl="1"/>
            <a:r>
              <a:rPr lang="da-DK" dirty="0" smtClean="0"/>
              <a:t>Emissions</a:t>
            </a:r>
          </a:p>
          <a:p>
            <a:pPr lvl="1"/>
            <a:r>
              <a:rPr lang="da-DK" dirty="0" err="1" smtClean="0"/>
              <a:t>NOx</a:t>
            </a:r>
            <a:r>
              <a:rPr lang="da-DK" dirty="0" smtClean="0"/>
              <a:t>, </a:t>
            </a:r>
            <a:r>
              <a:rPr lang="da-DK" dirty="0" smtClean="0">
                <a:solidFill>
                  <a:srgbClr val="FF0000"/>
                </a:solidFill>
              </a:rPr>
              <a:t>CO, </a:t>
            </a:r>
            <a:r>
              <a:rPr lang="da-DK" dirty="0" err="1" smtClean="0">
                <a:solidFill>
                  <a:srgbClr val="FF0000"/>
                </a:solidFill>
              </a:rPr>
              <a:t>unburned</a:t>
            </a:r>
            <a:r>
              <a:rPr lang="da-DK" dirty="0" smtClean="0">
                <a:solidFill>
                  <a:srgbClr val="FF0000"/>
                </a:solidFill>
              </a:rPr>
              <a:t> </a:t>
            </a:r>
            <a:r>
              <a:rPr lang="da-DK" dirty="0" err="1" smtClean="0">
                <a:solidFill>
                  <a:srgbClr val="FF0000"/>
                </a:solidFill>
              </a:rPr>
              <a:t>hydrocarbons</a:t>
            </a:r>
            <a:r>
              <a:rPr lang="da-DK" dirty="0" smtClean="0"/>
              <a:t>; </a:t>
            </a:r>
            <a:r>
              <a:rPr lang="da-DK" dirty="0" err="1" smtClean="0"/>
              <a:t>noise</a:t>
            </a:r>
            <a:endParaRPr lang="da-DK" dirty="0" smtClean="0"/>
          </a:p>
          <a:p>
            <a:r>
              <a:rPr lang="da-DK" dirty="0" err="1" smtClean="0"/>
              <a:t>Expectation</a:t>
            </a:r>
            <a:endParaRPr lang="da-DK" dirty="0" smtClean="0"/>
          </a:p>
          <a:p>
            <a:pPr lvl="1"/>
            <a:r>
              <a:rPr lang="da-DK" dirty="0" err="1" smtClean="0"/>
              <a:t>Consumption</a:t>
            </a:r>
            <a:r>
              <a:rPr lang="da-DK" dirty="0" smtClean="0"/>
              <a:t> </a:t>
            </a:r>
            <a:r>
              <a:rPr lang="da-DK" dirty="0" err="1" smtClean="0"/>
              <a:t>after</a:t>
            </a:r>
            <a:r>
              <a:rPr lang="da-DK" dirty="0" smtClean="0"/>
              <a:t> 15 </a:t>
            </a:r>
            <a:r>
              <a:rPr lang="da-DK" dirty="0" err="1" smtClean="0"/>
              <a:t>years</a:t>
            </a:r>
            <a:r>
              <a:rPr lang="da-DK" dirty="0" smtClean="0"/>
              <a:t> </a:t>
            </a:r>
            <a:r>
              <a:rPr lang="da-DK" dirty="0" err="1" smtClean="0"/>
              <a:t>reduced</a:t>
            </a:r>
            <a:r>
              <a:rPr lang="da-DK" dirty="0" smtClean="0"/>
              <a:t> by </a:t>
            </a:r>
            <a:r>
              <a:rPr lang="da-DK" dirty="0" err="1" smtClean="0"/>
              <a:t>ca</a:t>
            </a:r>
            <a:r>
              <a:rPr lang="da-DK" dirty="0" smtClean="0"/>
              <a:t> 25%</a:t>
            </a:r>
            <a:endParaRPr lang="da-DK" dirty="0"/>
          </a:p>
        </p:txBody>
      </p:sp>
      <p:sp>
        <p:nvSpPr>
          <p:cNvPr id="4" name="Bøjet pil 3"/>
          <p:cNvSpPr/>
          <p:nvPr/>
        </p:nvSpPr>
        <p:spPr>
          <a:xfrm>
            <a:off x="3563888" y="3933056"/>
            <a:ext cx="1152128" cy="616285"/>
          </a:xfrm>
          <a:prstGeom prst="ben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  <p:sp>
        <p:nvSpPr>
          <p:cNvPr id="5" name="Tekstboks 4"/>
          <p:cNvSpPr txBox="1"/>
          <p:nvPr/>
        </p:nvSpPr>
        <p:spPr>
          <a:xfrm>
            <a:off x="4745685" y="3891987"/>
            <a:ext cx="3132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rgbClr val="FF0000"/>
                </a:solidFill>
              </a:rPr>
              <a:t>For the </a:t>
            </a:r>
            <a:r>
              <a:rPr lang="da-DK" dirty="0" err="1" smtClean="0">
                <a:solidFill>
                  <a:srgbClr val="FF0000"/>
                </a:solidFill>
              </a:rPr>
              <a:t>next</a:t>
            </a:r>
            <a:r>
              <a:rPr lang="da-DK" dirty="0" smtClean="0">
                <a:solidFill>
                  <a:srgbClr val="FF0000"/>
                </a:solidFill>
              </a:rPr>
              <a:t> revision (&lt; 5 </a:t>
            </a:r>
            <a:r>
              <a:rPr lang="da-DK" dirty="0" err="1" smtClean="0">
                <a:solidFill>
                  <a:srgbClr val="FF0000"/>
                </a:solidFill>
              </a:rPr>
              <a:t>years</a:t>
            </a:r>
            <a:r>
              <a:rPr lang="da-DK" dirty="0" smtClean="0">
                <a:solidFill>
                  <a:srgbClr val="FF0000"/>
                </a:solidFill>
              </a:rPr>
              <a:t>)</a:t>
            </a:r>
            <a:endParaRPr lang="da-DK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11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Process</a:t>
            </a:r>
            <a:r>
              <a:rPr lang="da-DK" dirty="0" smtClean="0"/>
              <a:t> / </a:t>
            </a:r>
            <a:r>
              <a:rPr lang="da-DK" dirty="0" err="1" smtClean="0"/>
              <a:t>consultations</a:t>
            </a:r>
            <a:endParaRPr lang="da-DK" dirty="0"/>
          </a:p>
        </p:txBody>
      </p:sp>
      <p:sp>
        <p:nvSpPr>
          <p:cNvPr id="4" name="Højrepil 3"/>
          <p:cNvSpPr/>
          <p:nvPr/>
        </p:nvSpPr>
        <p:spPr>
          <a:xfrm>
            <a:off x="467544" y="1124744"/>
            <a:ext cx="8856984" cy="4149080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" name="Rektangel 4"/>
          <p:cNvSpPr/>
          <p:nvPr/>
        </p:nvSpPr>
        <p:spPr>
          <a:xfrm>
            <a:off x="1441283" y="1383325"/>
            <a:ext cx="648072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2008</a:t>
            </a:r>
            <a:endParaRPr lang="da-DK" dirty="0"/>
          </a:p>
        </p:txBody>
      </p:sp>
      <p:sp>
        <p:nvSpPr>
          <p:cNvPr id="9" name="Rektangel 8"/>
          <p:cNvSpPr/>
          <p:nvPr/>
        </p:nvSpPr>
        <p:spPr>
          <a:xfrm>
            <a:off x="2094011" y="1383325"/>
            <a:ext cx="648072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2009</a:t>
            </a:r>
            <a:endParaRPr lang="da-DK" dirty="0"/>
          </a:p>
        </p:txBody>
      </p:sp>
      <p:sp>
        <p:nvSpPr>
          <p:cNvPr id="10" name="Rektangel 9"/>
          <p:cNvSpPr/>
          <p:nvPr/>
        </p:nvSpPr>
        <p:spPr>
          <a:xfrm>
            <a:off x="2764526" y="1390882"/>
            <a:ext cx="648072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2010</a:t>
            </a:r>
            <a:endParaRPr lang="da-DK" dirty="0"/>
          </a:p>
        </p:txBody>
      </p:sp>
      <p:sp>
        <p:nvSpPr>
          <p:cNvPr id="11" name="Rektangel 10"/>
          <p:cNvSpPr/>
          <p:nvPr/>
        </p:nvSpPr>
        <p:spPr>
          <a:xfrm>
            <a:off x="3442165" y="1390882"/>
            <a:ext cx="648072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2011</a:t>
            </a:r>
            <a:endParaRPr lang="da-DK" dirty="0"/>
          </a:p>
        </p:txBody>
      </p:sp>
      <p:sp>
        <p:nvSpPr>
          <p:cNvPr id="12" name="Rektangel 11"/>
          <p:cNvSpPr/>
          <p:nvPr/>
        </p:nvSpPr>
        <p:spPr>
          <a:xfrm>
            <a:off x="4115146" y="1392382"/>
            <a:ext cx="648072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2012</a:t>
            </a:r>
            <a:endParaRPr lang="da-DK" dirty="0"/>
          </a:p>
        </p:txBody>
      </p:sp>
      <p:sp>
        <p:nvSpPr>
          <p:cNvPr id="13" name="Rektangel 12"/>
          <p:cNvSpPr/>
          <p:nvPr/>
        </p:nvSpPr>
        <p:spPr>
          <a:xfrm>
            <a:off x="4794311" y="1389622"/>
            <a:ext cx="648072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2013</a:t>
            </a:r>
            <a:endParaRPr lang="da-DK" dirty="0"/>
          </a:p>
        </p:txBody>
      </p:sp>
      <p:sp>
        <p:nvSpPr>
          <p:cNvPr id="14" name="Tekstboks 13"/>
          <p:cNvSpPr txBox="1"/>
          <p:nvPr/>
        </p:nvSpPr>
        <p:spPr>
          <a:xfrm>
            <a:off x="416291" y="2120016"/>
            <a:ext cx="1107637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1400" dirty="0" smtClean="0"/>
              <a:t>Preparatory.  Studies</a:t>
            </a:r>
            <a:endParaRPr lang="da-DK" sz="1400" dirty="0"/>
          </a:p>
        </p:txBody>
      </p:sp>
      <p:sp>
        <p:nvSpPr>
          <p:cNvPr id="15" name="Tekstboks 14"/>
          <p:cNvSpPr txBox="1"/>
          <p:nvPr/>
        </p:nvSpPr>
        <p:spPr>
          <a:xfrm>
            <a:off x="1465698" y="2490697"/>
            <a:ext cx="3887234" cy="3077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1400" dirty="0" err="1" smtClean="0"/>
              <a:t>Consultation</a:t>
            </a:r>
            <a:r>
              <a:rPr lang="da-DK" sz="1400" dirty="0" smtClean="0"/>
              <a:t>  </a:t>
            </a:r>
            <a:r>
              <a:rPr lang="da-DK" sz="1400" dirty="0" err="1" smtClean="0"/>
              <a:t>Stakeholders</a:t>
            </a:r>
            <a:r>
              <a:rPr lang="da-DK" sz="1400" dirty="0" smtClean="0"/>
              <a:t>  + </a:t>
            </a:r>
            <a:r>
              <a:rPr lang="da-DK" sz="1400" dirty="0" err="1" smtClean="0"/>
              <a:t>Written</a:t>
            </a:r>
            <a:r>
              <a:rPr lang="da-DK" sz="1400" dirty="0" smtClean="0"/>
              <a:t> </a:t>
            </a:r>
            <a:r>
              <a:rPr lang="da-DK" sz="1400" dirty="0" err="1" smtClean="0"/>
              <a:t>consultations</a:t>
            </a:r>
            <a:endParaRPr lang="da-DK" sz="1400" dirty="0"/>
          </a:p>
        </p:txBody>
      </p:sp>
      <p:sp>
        <p:nvSpPr>
          <p:cNvPr id="16" name="5-takket stjerne 15"/>
          <p:cNvSpPr/>
          <p:nvPr/>
        </p:nvSpPr>
        <p:spPr>
          <a:xfrm>
            <a:off x="1465698" y="2415265"/>
            <a:ext cx="148672" cy="165479"/>
          </a:xfrm>
          <a:prstGeom prst="star5">
            <a:avLst/>
          </a:prstGeom>
          <a:solidFill>
            <a:schemeClr val="accent1">
              <a:alpha val="4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7" name="5-takket stjerne 16"/>
          <p:cNvSpPr/>
          <p:nvPr/>
        </p:nvSpPr>
        <p:spPr>
          <a:xfrm>
            <a:off x="1908560" y="2414239"/>
            <a:ext cx="148672" cy="165479"/>
          </a:xfrm>
          <a:prstGeom prst="star5">
            <a:avLst/>
          </a:prstGeom>
          <a:solidFill>
            <a:schemeClr val="accent1"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8" name="5-takket stjerne 17"/>
          <p:cNvSpPr/>
          <p:nvPr/>
        </p:nvSpPr>
        <p:spPr>
          <a:xfrm>
            <a:off x="2522243" y="2414238"/>
            <a:ext cx="148672" cy="165479"/>
          </a:xfrm>
          <a:prstGeom prst="star5">
            <a:avLst/>
          </a:prstGeom>
          <a:solidFill>
            <a:schemeClr val="accent1"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9" name="5-takket stjerne 18"/>
          <p:cNvSpPr/>
          <p:nvPr/>
        </p:nvSpPr>
        <p:spPr>
          <a:xfrm>
            <a:off x="3088562" y="2424460"/>
            <a:ext cx="148672" cy="165479"/>
          </a:xfrm>
          <a:prstGeom prst="star5">
            <a:avLst/>
          </a:prstGeom>
          <a:solidFill>
            <a:schemeClr val="accent1">
              <a:alpha val="5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0" name="Tekstboks 19"/>
          <p:cNvSpPr txBox="1"/>
          <p:nvPr/>
        </p:nvSpPr>
        <p:spPr>
          <a:xfrm>
            <a:off x="3923928" y="3284984"/>
            <a:ext cx="4806534" cy="3077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1400" dirty="0" smtClean="0"/>
              <a:t>Regulatory Committee Ecodesign &amp; Delegated Acts for Labelling</a:t>
            </a:r>
            <a:endParaRPr lang="da-DK" sz="1400" dirty="0"/>
          </a:p>
        </p:txBody>
      </p:sp>
      <p:sp>
        <p:nvSpPr>
          <p:cNvPr id="21" name="5-takket stjerne 20"/>
          <p:cNvSpPr/>
          <p:nvPr/>
        </p:nvSpPr>
        <p:spPr>
          <a:xfrm>
            <a:off x="4621124" y="2407958"/>
            <a:ext cx="148672" cy="165479"/>
          </a:xfrm>
          <a:prstGeom prst="star5">
            <a:avLst/>
          </a:prstGeom>
          <a:solidFill>
            <a:schemeClr val="accent1">
              <a:alpha val="5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2" name="Tekstboks 21"/>
          <p:cNvSpPr txBox="1"/>
          <p:nvPr/>
        </p:nvSpPr>
        <p:spPr>
          <a:xfrm>
            <a:off x="2670914" y="2922698"/>
            <a:ext cx="1095287" cy="7386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1400" dirty="0" smtClean="0"/>
              <a:t>Ad’hoc Expert Group</a:t>
            </a:r>
            <a:endParaRPr lang="da-DK" sz="1400" dirty="0"/>
          </a:p>
        </p:txBody>
      </p:sp>
      <p:sp>
        <p:nvSpPr>
          <p:cNvPr id="23" name="5-takket stjerne 22"/>
          <p:cNvSpPr/>
          <p:nvPr/>
        </p:nvSpPr>
        <p:spPr>
          <a:xfrm>
            <a:off x="3316418" y="2868811"/>
            <a:ext cx="148672" cy="165479"/>
          </a:xfrm>
          <a:prstGeom prst="star5">
            <a:avLst/>
          </a:prstGeom>
          <a:solidFill>
            <a:schemeClr val="accent1">
              <a:alpha val="5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4" name="5-takket stjerne 23"/>
          <p:cNvSpPr/>
          <p:nvPr/>
        </p:nvSpPr>
        <p:spPr>
          <a:xfrm>
            <a:off x="2863136" y="2868812"/>
            <a:ext cx="148672" cy="165479"/>
          </a:xfrm>
          <a:prstGeom prst="star5">
            <a:avLst/>
          </a:prstGeom>
          <a:solidFill>
            <a:schemeClr val="accent1">
              <a:alpha val="5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6" name="5-takket stjerne 25"/>
          <p:cNvSpPr/>
          <p:nvPr/>
        </p:nvSpPr>
        <p:spPr>
          <a:xfrm>
            <a:off x="3749738" y="3217646"/>
            <a:ext cx="148672" cy="165479"/>
          </a:xfrm>
          <a:prstGeom prst="star5">
            <a:avLst/>
          </a:prstGeom>
          <a:solidFill>
            <a:schemeClr val="accent1">
              <a:alpha val="5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7" name="5-takket stjerne 26"/>
          <p:cNvSpPr/>
          <p:nvPr/>
        </p:nvSpPr>
        <p:spPr>
          <a:xfrm>
            <a:off x="5044011" y="3217644"/>
            <a:ext cx="148672" cy="165479"/>
          </a:xfrm>
          <a:prstGeom prst="star5">
            <a:avLst/>
          </a:prstGeom>
          <a:solidFill>
            <a:schemeClr val="accent1">
              <a:alpha val="5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026" name="Picture 2" descr="C:\Users\jsc\AppData\Local\Microsoft\Windows\Temporary Internet Files\Content.IE5\UEJSR6O6\MM900283790[1].gif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8050" y="4207885"/>
            <a:ext cx="1274094" cy="1237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jsc\AppData\Local\Microsoft\Windows\Temporary Internet Files\Content.IE5\WKT59EIE\MC90005682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98" y="3881413"/>
            <a:ext cx="1039460" cy="1137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jsc\AppData\Local\Microsoft\Windows\Temporary Internet Files\Content.IE5\UEJSR6O6\MP900398795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526" y="4613831"/>
            <a:ext cx="1424024" cy="1017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59" y="2049862"/>
            <a:ext cx="383328" cy="421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36912"/>
            <a:ext cx="382061" cy="371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5" descr="C:\Users\jsc\AppData\Local\Microsoft\Windows\Temporary Internet Files\Content.IE5\UEJSR6O6\MP900398795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896" y="2922698"/>
            <a:ext cx="582344" cy="415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jsc\AppData\Local\Microsoft\Windows\Temporary Internet Files\Content.IE5\UEJSR6O6\MP900428023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501008"/>
            <a:ext cx="423218" cy="546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jsc\AppData\Local\Microsoft\Windows\Temporary Internet Files\Content.IE5\UEJSR6O6\MP900428023[1]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6088" y="4450228"/>
            <a:ext cx="1338040" cy="1735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kstboks 27"/>
          <p:cNvSpPr txBox="1"/>
          <p:nvPr/>
        </p:nvSpPr>
        <p:spPr>
          <a:xfrm>
            <a:off x="43998" y="5122411"/>
            <a:ext cx="11976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Consultant</a:t>
            </a:r>
          </a:p>
          <a:p>
            <a:r>
              <a:rPr lang="da-DK" dirty="0" smtClean="0"/>
              <a:t>(KEMNA)</a:t>
            </a:r>
            <a:endParaRPr lang="da-DK" dirty="0"/>
          </a:p>
        </p:txBody>
      </p:sp>
      <p:sp>
        <p:nvSpPr>
          <p:cNvPr id="29" name="Tekstboks 28"/>
          <p:cNvSpPr txBox="1"/>
          <p:nvPr/>
        </p:nvSpPr>
        <p:spPr>
          <a:xfrm>
            <a:off x="1223714" y="5445576"/>
            <a:ext cx="15183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err="1" smtClean="0"/>
              <a:t>Stakeholders</a:t>
            </a:r>
            <a:endParaRPr lang="da-DK" dirty="0" smtClean="0"/>
          </a:p>
          <a:p>
            <a:r>
              <a:rPr lang="da-DK" dirty="0" smtClean="0"/>
              <a:t>EHI, </a:t>
            </a:r>
            <a:r>
              <a:rPr lang="da-DK" dirty="0" err="1" smtClean="0"/>
              <a:t>Marcogaz</a:t>
            </a:r>
            <a:endParaRPr lang="da-DK" dirty="0" smtClean="0"/>
          </a:p>
          <a:p>
            <a:r>
              <a:rPr lang="da-DK" dirty="0" smtClean="0"/>
              <a:t> </a:t>
            </a:r>
            <a:r>
              <a:rPr lang="da-DK" dirty="0" err="1" smtClean="0"/>
              <a:t>etc</a:t>
            </a:r>
            <a:endParaRPr lang="da-DK" dirty="0"/>
          </a:p>
        </p:txBody>
      </p:sp>
      <p:sp>
        <p:nvSpPr>
          <p:cNvPr id="30" name="Tekstboks 29"/>
          <p:cNvSpPr txBox="1"/>
          <p:nvPr/>
        </p:nvSpPr>
        <p:spPr>
          <a:xfrm>
            <a:off x="2778904" y="5722575"/>
            <a:ext cx="14398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Adhoc Expert</a:t>
            </a:r>
          </a:p>
          <a:p>
            <a:r>
              <a:rPr lang="da-DK" dirty="0" smtClean="0"/>
              <a:t>Group (</a:t>
            </a:r>
            <a:r>
              <a:rPr lang="da-DK" dirty="0" err="1" smtClean="0"/>
              <a:t>incl</a:t>
            </a:r>
            <a:r>
              <a:rPr lang="da-DK" dirty="0" smtClean="0"/>
              <a:t>.</a:t>
            </a:r>
          </a:p>
          <a:p>
            <a:r>
              <a:rPr lang="da-DK" dirty="0" err="1" smtClean="0"/>
              <a:t>Marcogaz</a:t>
            </a:r>
            <a:r>
              <a:rPr lang="da-DK" dirty="0" smtClean="0"/>
              <a:t>) </a:t>
            </a:r>
            <a:endParaRPr lang="da-DK" dirty="0"/>
          </a:p>
        </p:txBody>
      </p:sp>
      <p:sp>
        <p:nvSpPr>
          <p:cNvPr id="40" name="Tekstboks 39"/>
          <p:cNvSpPr txBox="1"/>
          <p:nvPr/>
        </p:nvSpPr>
        <p:spPr>
          <a:xfrm>
            <a:off x="4569885" y="6186024"/>
            <a:ext cx="1619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Member States</a:t>
            </a:r>
            <a:endParaRPr lang="da-DK" dirty="0"/>
          </a:p>
        </p:txBody>
      </p:sp>
      <p:cxnSp>
        <p:nvCxnSpPr>
          <p:cNvPr id="32" name="Lige pilforbindelse 31"/>
          <p:cNvCxnSpPr/>
          <p:nvPr/>
        </p:nvCxnSpPr>
        <p:spPr>
          <a:xfrm>
            <a:off x="3606179" y="3881413"/>
            <a:ext cx="833003" cy="56881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3" name="Lige pilforbindelse 42"/>
          <p:cNvCxnSpPr/>
          <p:nvPr/>
        </p:nvCxnSpPr>
        <p:spPr>
          <a:xfrm>
            <a:off x="2446634" y="3383123"/>
            <a:ext cx="716264" cy="12307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5" name="Lige pilforbindelse 44"/>
          <p:cNvCxnSpPr/>
          <p:nvPr/>
        </p:nvCxnSpPr>
        <p:spPr>
          <a:xfrm>
            <a:off x="1232005" y="2951551"/>
            <a:ext cx="533314" cy="121426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7" name="Lige pilforbindelse 46"/>
          <p:cNvCxnSpPr/>
          <p:nvPr/>
        </p:nvCxnSpPr>
        <p:spPr>
          <a:xfrm>
            <a:off x="268281" y="2544831"/>
            <a:ext cx="158306" cy="133658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9" name="Rektangel 4"/>
          <p:cNvSpPr/>
          <p:nvPr/>
        </p:nvSpPr>
        <p:spPr>
          <a:xfrm>
            <a:off x="755576" y="1412776"/>
            <a:ext cx="648072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2006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9815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boks 5"/>
          <p:cNvSpPr txBox="1"/>
          <p:nvPr/>
        </p:nvSpPr>
        <p:spPr>
          <a:xfrm>
            <a:off x="395536" y="1628800"/>
            <a:ext cx="4536504" cy="515487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da-DK" b="1" dirty="0" smtClean="0"/>
              <a:t>Appliances parameters subject to</a:t>
            </a:r>
          </a:p>
          <a:p>
            <a:r>
              <a:rPr lang="da-DK" b="1" dirty="0" smtClean="0"/>
              <a:t>minimum requirements</a:t>
            </a:r>
          </a:p>
          <a:p>
            <a:endParaRPr lang="da-DK" b="1" dirty="0"/>
          </a:p>
          <a:p>
            <a:endParaRPr lang="da-DK" b="1" dirty="0" smtClean="0"/>
          </a:p>
          <a:p>
            <a:endParaRPr lang="da-DK" b="1" dirty="0"/>
          </a:p>
          <a:p>
            <a:endParaRPr lang="da-DK" b="1" dirty="0" smtClean="0"/>
          </a:p>
          <a:p>
            <a:endParaRPr lang="da-DK" b="1" dirty="0"/>
          </a:p>
          <a:p>
            <a:endParaRPr lang="da-DK" b="1" dirty="0" smtClean="0"/>
          </a:p>
          <a:p>
            <a:endParaRPr lang="da-DK" b="1" dirty="0"/>
          </a:p>
          <a:p>
            <a:endParaRPr lang="da-DK" b="1" dirty="0" smtClean="0"/>
          </a:p>
          <a:p>
            <a:endParaRPr lang="da-DK" b="1" dirty="0"/>
          </a:p>
          <a:p>
            <a:endParaRPr lang="da-DK" b="1" dirty="0" smtClean="0"/>
          </a:p>
          <a:p>
            <a:endParaRPr lang="da-DK" b="1" dirty="0"/>
          </a:p>
          <a:p>
            <a:endParaRPr lang="da-DK" b="1" dirty="0" smtClean="0"/>
          </a:p>
          <a:p>
            <a:endParaRPr lang="da-DK" b="1" dirty="0"/>
          </a:p>
          <a:p>
            <a:endParaRPr lang="da-DK" b="1" dirty="0" smtClean="0"/>
          </a:p>
          <a:p>
            <a:endParaRPr lang="da-DK" b="1" dirty="0"/>
          </a:p>
          <a:p>
            <a:endParaRPr lang="da-DK" b="1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SCOPE &amp; REQUIREMENTS</a:t>
            </a:r>
            <a:endParaRPr lang="da-DK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351689"/>
            <a:ext cx="4157663" cy="421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ktangel 4"/>
          <p:cNvSpPr/>
          <p:nvPr/>
        </p:nvSpPr>
        <p:spPr>
          <a:xfrm>
            <a:off x="5035039" y="1628800"/>
            <a:ext cx="3744416" cy="507831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r>
              <a:rPr lang="da-DK" b="1" dirty="0" err="1"/>
              <a:t>Requirements</a:t>
            </a:r>
            <a:r>
              <a:rPr lang="da-DK" b="1" dirty="0"/>
              <a:t> in </a:t>
            </a:r>
            <a:r>
              <a:rPr lang="da-DK" b="1" dirty="0" err="1"/>
              <a:t>two</a:t>
            </a:r>
            <a:r>
              <a:rPr lang="da-DK" b="1" dirty="0"/>
              <a:t> </a:t>
            </a:r>
            <a:r>
              <a:rPr lang="da-DK" b="1" dirty="0" smtClean="0"/>
              <a:t>steps with more stringent </a:t>
            </a:r>
            <a:r>
              <a:rPr lang="da-DK" b="1" dirty="0" err="1" smtClean="0"/>
              <a:t>requirements</a:t>
            </a:r>
            <a:r>
              <a:rPr lang="da-DK" b="1" dirty="0"/>
              <a:t/>
            </a:r>
            <a:br>
              <a:rPr lang="da-DK" b="1" dirty="0"/>
            </a:br>
            <a:endParaRPr lang="da-DK" b="1" dirty="0" smtClean="0"/>
          </a:p>
          <a:p>
            <a:r>
              <a:rPr lang="da-DK" b="1" dirty="0" smtClean="0"/>
              <a:t>Minimum Efficiency </a:t>
            </a:r>
          </a:p>
          <a:p>
            <a:pPr marL="342900" indent="-342900">
              <a:buAutoNum type="arabicParenR"/>
            </a:pPr>
            <a:r>
              <a:rPr lang="da-DK" dirty="0" smtClean="0"/>
              <a:t>AFTER </a:t>
            </a:r>
            <a:r>
              <a:rPr lang="da-DK" dirty="0"/>
              <a:t>2 </a:t>
            </a:r>
            <a:r>
              <a:rPr lang="da-DK" dirty="0" smtClean="0"/>
              <a:t>YEARS (all </a:t>
            </a:r>
            <a:r>
              <a:rPr lang="da-DK" dirty="0" err="1" smtClean="0"/>
              <a:t>appliances</a:t>
            </a:r>
            <a:r>
              <a:rPr lang="da-DK" dirty="0" smtClean="0"/>
              <a:t>)</a:t>
            </a:r>
          </a:p>
          <a:p>
            <a:pPr marL="342900" indent="-342900">
              <a:buAutoNum type="arabicParenR"/>
            </a:pPr>
            <a:r>
              <a:rPr lang="en-US" dirty="0" smtClean="0"/>
              <a:t>AFTER </a:t>
            </a:r>
            <a:r>
              <a:rPr lang="en-US" dirty="0"/>
              <a:t>4 </a:t>
            </a:r>
            <a:r>
              <a:rPr lang="en-US" dirty="0" smtClean="0"/>
              <a:t>YEARS (</a:t>
            </a:r>
            <a:r>
              <a:rPr lang="en-US" dirty="0" err="1" smtClean="0"/>
              <a:t>mCHP</a:t>
            </a:r>
            <a:r>
              <a:rPr lang="en-US" dirty="0" smtClean="0"/>
              <a:t>, GHP etc.)</a:t>
            </a:r>
          </a:p>
          <a:p>
            <a:pPr marL="342900" indent="-342900">
              <a:buAutoNum type="arabicParenR"/>
            </a:pPr>
            <a:endParaRPr lang="en-US" dirty="0"/>
          </a:p>
          <a:p>
            <a:r>
              <a:rPr lang="en-US" b="1" dirty="0" smtClean="0"/>
              <a:t>NOX</a:t>
            </a:r>
          </a:p>
          <a:p>
            <a:pPr marL="342900" indent="-342900">
              <a:buAutoNum type="arabicParenR"/>
            </a:pPr>
            <a:r>
              <a:rPr lang="da-DK" dirty="0" smtClean="0"/>
              <a:t>AFTER 3 YEARS </a:t>
            </a:r>
            <a:r>
              <a:rPr lang="en-US" dirty="0" smtClean="0"/>
              <a:t>(boilers) </a:t>
            </a:r>
          </a:p>
          <a:p>
            <a:pPr marL="342900" indent="-342900">
              <a:buAutoNum type="arabicParenR"/>
            </a:pPr>
            <a:r>
              <a:rPr lang="da-DK" dirty="0" smtClean="0"/>
              <a:t>AFTER 5 </a:t>
            </a:r>
            <a:r>
              <a:rPr lang="da-DK" dirty="0"/>
              <a:t>YEARS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mCHP</a:t>
            </a:r>
            <a:r>
              <a:rPr lang="en-US" dirty="0" smtClean="0"/>
              <a:t> &amp; GHP)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342900" indent="-342900">
              <a:buAutoNum type="arabicParenR"/>
            </a:pPr>
            <a:endParaRPr lang="en-US" dirty="0"/>
          </a:p>
          <a:p>
            <a:pPr marL="342900" indent="-342900">
              <a:buAutoNum type="arabicParenR"/>
            </a:pPr>
            <a:endParaRPr lang="en-US" dirty="0" smtClean="0"/>
          </a:p>
          <a:p>
            <a:pPr marL="342900" indent="-342900">
              <a:buAutoNum type="arabicParenR"/>
            </a:pPr>
            <a:endParaRPr lang="en-US" dirty="0"/>
          </a:p>
          <a:p>
            <a:pPr marL="342900" indent="-342900">
              <a:buAutoNum type="arabicParenR"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0865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Label: Appliances and Systems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en-US" sz="2000" dirty="0"/>
              <a:t>The labeling </a:t>
            </a:r>
            <a:r>
              <a:rPr lang="en-US" sz="2000" dirty="0" smtClean="0"/>
              <a:t>system </a:t>
            </a:r>
            <a:r>
              <a:rPr lang="en-US" sz="2000" dirty="0"/>
              <a:t>divided in two parts: </a:t>
            </a:r>
            <a:r>
              <a:rPr lang="en-US" sz="2000" dirty="0" smtClean="0"/>
              <a:t>appliance </a:t>
            </a:r>
            <a:r>
              <a:rPr lang="en-US" sz="2000" dirty="0"/>
              <a:t>label and </a:t>
            </a:r>
            <a:r>
              <a:rPr lang="en-US" sz="2000" dirty="0" smtClean="0"/>
              <a:t>system label</a:t>
            </a:r>
          </a:p>
          <a:p>
            <a:r>
              <a:rPr lang="en-US" sz="2000" dirty="0" smtClean="0"/>
              <a:t>Combinations possible with </a:t>
            </a:r>
            <a:r>
              <a:rPr lang="en-US" sz="2000" dirty="0"/>
              <a:t>solar energy or other </a:t>
            </a:r>
            <a:r>
              <a:rPr lang="en-US" sz="2000" dirty="0" smtClean="0"/>
              <a:t>appliances</a:t>
            </a:r>
          </a:p>
          <a:p>
            <a:r>
              <a:rPr lang="en-US" sz="2000" dirty="0" smtClean="0"/>
              <a:t>The </a:t>
            </a:r>
            <a:r>
              <a:rPr lang="en-US" sz="2000" dirty="0"/>
              <a:t>manufacturer </a:t>
            </a:r>
            <a:r>
              <a:rPr lang="en-US" sz="2000" dirty="0" smtClean="0"/>
              <a:t>is </a:t>
            </a:r>
            <a:r>
              <a:rPr lang="en-US" sz="2000" dirty="0"/>
              <a:t>responsible for the first label (appliance), while the dealer is responsible for the second label (system).</a:t>
            </a:r>
            <a:endParaRPr lang="da-DK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996952"/>
            <a:ext cx="6121400" cy="3614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519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Overall </a:t>
            </a:r>
            <a:r>
              <a:rPr lang="da-DK" dirty="0" err="1" smtClean="0"/>
              <a:t>impact</a:t>
            </a:r>
            <a:r>
              <a:rPr lang="da-DK" dirty="0" smtClean="0"/>
              <a:t> on the </a:t>
            </a:r>
            <a:r>
              <a:rPr lang="da-DK" dirty="0" err="1" smtClean="0"/>
              <a:t>market</a:t>
            </a:r>
            <a:r>
              <a:rPr lang="da-DK" dirty="0" smtClean="0"/>
              <a:t> for gas </a:t>
            </a:r>
            <a:r>
              <a:rPr lang="da-DK" dirty="0" err="1" smtClean="0"/>
              <a:t>appliances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525658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7200" b="1" dirty="0" smtClean="0"/>
              <a:t>Philosophy:</a:t>
            </a:r>
            <a:endParaRPr lang="en-US" sz="7200" b="1" dirty="0"/>
          </a:p>
          <a:p>
            <a:pPr marL="0" indent="0">
              <a:buNone/>
            </a:pPr>
            <a:r>
              <a:rPr lang="en-US" sz="7200" b="1" dirty="0" smtClean="0"/>
              <a:t>1</a:t>
            </a:r>
            <a:r>
              <a:rPr lang="en-US" sz="7200" b="1" dirty="0"/>
              <a:t>)	Best condensing appliances can only reach A on </a:t>
            </a:r>
            <a:r>
              <a:rPr lang="en-US" sz="7200" b="1" dirty="0" smtClean="0"/>
              <a:t>a G to A+++ </a:t>
            </a:r>
            <a:r>
              <a:rPr lang="en-US" sz="7200" b="1" dirty="0"/>
              <a:t>scale/range. </a:t>
            </a:r>
          </a:p>
          <a:p>
            <a:pPr marL="0" indent="0">
              <a:buNone/>
            </a:pPr>
            <a:r>
              <a:rPr lang="en-US" sz="7200" b="1" dirty="0"/>
              <a:t>2)	A++ and higher are reserved to renewables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sz="7200" b="1" dirty="0" smtClean="0"/>
              <a:t>Gas </a:t>
            </a:r>
            <a:r>
              <a:rPr lang="en-US" sz="7200" b="1" dirty="0"/>
              <a:t>boilers </a:t>
            </a:r>
            <a:r>
              <a:rPr lang="en-US" sz="7200" dirty="0"/>
              <a:t>meeting the efficiency requirements </a:t>
            </a:r>
            <a:r>
              <a:rPr lang="en-US" sz="7200" b="1" dirty="0"/>
              <a:t>will be labeled “B” and “A</a:t>
            </a:r>
            <a:r>
              <a:rPr lang="en-US" sz="7200" b="1" dirty="0" smtClean="0"/>
              <a:t>”</a:t>
            </a:r>
          </a:p>
          <a:p>
            <a:pPr>
              <a:buNone/>
            </a:pPr>
            <a:endParaRPr lang="en-US" sz="7200" b="1" dirty="0" smtClean="0"/>
          </a:p>
          <a:p>
            <a:r>
              <a:rPr lang="en-US" sz="7200" b="1" dirty="0" smtClean="0"/>
              <a:t>Traditional </a:t>
            </a:r>
            <a:r>
              <a:rPr lang="en-US" sz="7200" b="1" dirty="0"/>
              <a:t>boilers can no longer be sold </a:t>
            </a:r>
            <a:r>
              <a:rPr lang="en-US" sz="7200" b="1" dirty="0" smtClean="0"/>
              <a:t>(</a:t>
            </a:r>
            <a:r>
              <a:rPr lang="en-US" sz="7200" dirty="0" smtClean="0"/>
              <a:t>except for some specific replacements)</a:t>
            </a:r>
          </a:p>
          <a:p>
            <a:pPr>
              <a:buNone/>
            </a:pPr>
            <a:endParaRPr lang="en-US" sz="7200" dirty="0" smtClean="0"/>
          </a:p>
          <a:p>
            <a:r>
              <a:rPr lang="en-US" sz="7200" b="1" dirty="0" smtClean="0"/>
              <a:t>Severe </a:t>
            </a:r>
            <a:r>
              <a:rPr lang="en-US" sz="7200" b="1" dirty="0" err="1" smtClean="0"/>
              <a:t>NOx</a:t>
            </a:r>
            <a:r>
              <a:rPr lang="en-US" sz="7200" b="1" dirty="0" smtClean="0"/>
              <a:t> </a:t>
            </a:r>
            <a:r>
              <a:rPr lang="en-US" sz="7200" b="1" dirty="0"/>
              <a:t>limits </a:t>
            </a:r>
            <a:r>
              <a:rPr lang="en-US" sz="7200" dirty="0"/>
              <a:t>will apply 3 years after </a:t>
            </a:r>
            <a:r>
              <a:rPr lang="en-US" sz="7200" dirty="0" smtClean="0"/>
              <a:t>implementation (challenging </a:t>
            </a:r>
            <a:r>
              <a:rPr lang="en-US" sz="7200" dirty="0"/>
              <a:t>for several products currently on the </a:t>
            </a:r>
            <a:r>
              <a:rPr lang="en-US" sz="7200" dirty="0" smtClean="0"/>
              <a:t>market). </a:t>
            </a:r>
          </a:p>
          <a:p>
            <a:endParaRPr lang="en-US" sz="7200" dirty="0" smtClean="0"/>
          </a:p>
          <a:p>
            <a:r>
              <a:rPr lang="en-US" sz="7200" dirty="0" smtClean="0"/>
              <a:t>Gas </a:t>
            </a:r>
            <a:r>
              <a:rPr lang="en-US" sz="7200" dirty="0"/>
              <a:t>boilers combined </a:t>
            </a:r>
            <a:r>
              <a:rPr lang="en-US" sz="7200" b="1" dirty="0"/>
              <a:t>with thermal solar energy can achieve an A+ </a:t>
            </a:r>
            <a:r>
              <a:rPr lang="en-US" sz="7200" b="1" dirty="0" smtClean="0"/>
              <a:t>label</a:t>
            </a:r>
            <a:r>
              <a:rPr lang="en-US" sz="7200" dirty="0"/>
              <a:t> </a:t>
            </a:r>
            <a:r>
              <a:rPr lang="en-US" sz="7200" dirty="0" smtClean="0"/>
              <a:t>(for </a:t>
            </a:r>
            <a:r>
              <a:rPr lang="en-US" sz="7200" dirty="0"/>
              <a:t>the package boiler + solar </a:t>
            </a:r>
            <a:r>
              <a:rPr lang="en-US" sz="7200" dirty="0" smtClean="0"/>
              <a:t>device, </a:t>
            </a:r>
            <a:r>
              <a:rPr lang="en-US" sz="7200" dirty="0"/>
              <a:t>not for the boiler as </a:t>
            </a:r>
            <a:r>
              <a:rPr lang="en-US" sz="7200" dirty="0" smtClean="0"/>
              <a:t>stand-alone)</a:t>
            </a:r>
          </a:p>
          <a:p>
            <a:pPr>
              <a:buNone/>
            </a:pPr>
            <a:endParaRPr lang="en-US" sz="7200" dirty="0"/>
          </a:p>
          <a:p>
            <a:r>
              <a:rPr lang="en-US" sz="7200" b="1" dirty="0" smtClean="0"/>
              <a:t>Gas </a:t>
            </a:r>
            <a:r>
              <a:rPr lang="en-US" sz="7200" b="1" dirty="0"/>
              <a:t>heat pumps </a:t>
            </a:r>
            <a:r>
              <a:rPr lang="en-US" sz="7200" dirty="0"/>
              <a:t>should be able to achieve </a:t>
            </a:r>
            <a:r>
              <a:rPr lang="en-US" sz="7200" b="1" dirty="0"/>
              <a:t>A++ or even A</a:t>
            </a:r>
            <a:r>
              <a:rPr lang="en-US" sz="7200" b="1" dirty="0" smtClean="0"/>
              <a:t>+++ </a:t>
            </a:r>
            <a:r>
              <a:rPr lang="en-US" sz="7200" dirty="0" smtClean="0"/>
              <a:t>(not from start)</a:t>
            </a:r>
            <a:r>
              <a:rPr lang="en-US" sz="7200" b="1" dirty="0" smtClean="0"/>
              <a:t>. </a:t>
            </a:r>
            <a:r>
              <a:rPr lang="en-US" sz="7200" dirty="0" smtClean="0"/>
              <a:t>Engine </a:t>
            </a:r>
            <a:r>
              <a:rPr lang="en-US" sz="7200" dirty="0"/>
              <a:t>based compression heat pumps may have </a:t>
            </a:r>
            <a:r>
              <a:rPr lang="en-US" sz="7200" dirty="0" smtClean="0"/>
              <a:t>difficulties </a:t>
            </a:r>
            <a:r>
              <a:rPr lang="en-US" sz="7200" dirty="0"/>
              <a:t>to meet the </a:t>
            </a:r>
            <a:r>
              <a:rPr lang="en-US" sz="7200" dirty="0" err="1"/>
              <a:t>NOx</a:t>
            </a:r>
            <a:r>
              <a:rPr lang="en-US" sz="7200" dirty="0"/>
              <a:t> limit without the use of a catalyst</a:t>
            </a:r>
            <a:r>
              <a:rPr lang="en-US" sz="7200" dirty="0" smtClean="0"/>
              <a:t>. </a:t>
            </a:r>
            <a:r>
              <a:rPr lang="en-US" sz="7200" b="1" dirty="0" smtClean="0"/>
              <a:t>El </a:t>
            </a:r>
            <a:r>
              <a:rPr lang="en-US" sz="7200" b="1" dirty="0" err="1" smtClean="0"/>
              <a:t>ectrical</a:t>
            </a:r>
            <a:r>
              <a:rPr lang="en-US" sz="7200" b="1" dirty="0" smtClean="0"/>
              <a:t> heat pumps will reach the same labels.</a:t>
            </a:r>
          </a:p>
          <a:p>
            <a:pPr>
              <a:buNone/>
            </a:pPr>
            <a:endParaRPr lang="en-US" sz="7200" b="1" dirty="0"/>
          </a:p>
          <a:p>
            <a:r>
              <a:rPr lang="en-US" sz="7200" b="1" dirty="0" smtClean="0"/>
              <a:t>Micro </a:t>
            </a:r>
            <a:r>
              <a:rPr lang="en-US" sz="7200" b="1" dirty="0"/>
              <a:t>CHP </a:t>
            </a:r>
            <a:r>
              <a:rPr lang="en-US" sz="7200" dirty="0"/>
              <a:t>with </a:t>
            </a:r>
            <a:r>
              <a:rPr lang="en-US" sz="7200" dirty="0" err="1"/>
              <a:t>Stirling</a:t>
            </a:r>
            <a:r>
              <a:rPr lang="en-US" sz="7200" dirty="0"/>
              <a:t> engines will only achieve an </a:t>
            </a:r>
            <a:r>
              <a:rPr lang="en-US" sz="7200" b="1" dirty="0"/>
              <a:t>A+ label</a:t>
            </a:r>
            <a:r>
              <a:rPr lang="en-US" sz="7200" dirty="0"/>
              <a:t>. </a:t>
            </a:r>
            <a:r>
              <a:rPr lang="en-US" sz="7200" dirty="0" smtClean="0"/>
              <a:t>Same should </a:t>
            </a:r>
            <a:r>
              <a:rPr lang="en-US" sz="7200" dirty="0"/>
              <a:t>apply to fuel </a:t>
            </a:r>
            <a:r>
              <a:rPr lang="en-US" sz="7200" dirty="0" smtClean="0"/>
              <a:t>cells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7613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/>
              <a:t>Results achieved </a:t>
            </a:r>
            <a:r>
              <a:rPr lang="en-US" b="1" dirty="0" smtClean="0"/>
              <a:t>by MARCOGAZ &amp; GERG horizontal </a:t>
            </a:r>
            <a:r>
              <a:rPr lang="en-US" b="1" dirty="0"/>
              <a:t>expert group</a:t>
            </a:r>
            <a:r>
              <a:rPr lang="da-DK" sz="4000" dirty="0"/>
              <a:t/>
            </a:r>
            <a:br>
              <a:rPr lang="da-DK" sz="4000" dirty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 fontScale="62500" lnSpcReduction="20000"/>
          </a:bodyPr>
          <a:lstStyle/>
          <a:p>
            <a:pPr marL="0" indent="0"/>
            <a:r>
              <a:rPr lang="en-US" dirty="0"/>
              <a:t> </a:t>
            </a:r>
            <a:r>
              <a:rPr lang="en-US" dirty="0" smtClean="0"/>
              <a:t> MARCOGAZ produced </a:t>
            </a:r>
            <a:r>
              <a:rPr lang="en-US" b="1" dirty="0"/>
              <a:t>4 </a:t>
            </a:r>
            <a:r>
              <a:rPr lang="en-US" b="1" dirty="0" smtClean="0"/>
              <a:t>public position </a:t>
            </a:r>
            <a:r>
              <a:rPr lang="en-US" b="1" dirty="0"/>
              <a:t>papers </a:t>
            </a:r>
            <a:r>
              <a:rPr lang="en-US" dirty="0"/>
              <a:t>during the </a:t>
            </a:r>
            <a:r>
              <a:rPr lang="en-US" dirty="0" smtClean="0"/>
              <a:t>last 3 years (more before). GERG brought some support.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/>
            <a:r>
              <a:rPr lang="en-US" dirty="0" smtClean="0"/>
              <a:t> Positions papers had </a:t>
            </a:r>
            <a:r>
              <a:rPr lang="en-US" b="1" dirty="0" smtClean="0"/>
              <a:t>a significant influence</a:t>
            </a:r>
            <a:endParaRPr lang="da-DK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Positive results:</a:t>
            </a:r>
            <a:endParaRPr lang="da-DK" b="1" dirty="0"/>
          </a:p>
          <a:p>
            <a:pPr marL="0" indent="0">
              <a:buFontTx/>
              <a:buChar char="-"/>
            </a:pPr>
            <a:r>
              <a:rPr lang="en-US" b="1" dirty="0" smtClean="0"/>
              <a:t> Integration of new </a:t>
            </a:r>
            <a:r>
              <a:rPr lang="en-US" b="1" dirty="0" err="1" smtClean="0"/>
              <a:t>technolgies</a:t>
            </a:r>
            <a:r>
              <a:rPr lang="en-US" b="1" dirty="0" smtClean="0"/>
              <a:t> (</a:t>
            </a:r>
            <a:r>
              <a:rPr lang="en-US" b="1" dirty="0" err="1" smtClean="0"/>
              <a:t>mCHP</a:t>
            </a:r>
            <a:r>
              <a:rPr lang="en-US" b="1" dirty="0" smtClean="0"/>
              <a:t> </a:t>
            </a:r>
            <a:r>
              <a:rPr lang="en-US" b="1" dirty="0"/>
              <a:t>&amp; </a:t>
            </a:r>
            <a:r>
              <a:rPr lang="en-US" b="1" dirty="0" smtClean="0"/>
              <a:t>GHP) </a:t>
            </a:r>
            <a:r>
              <a:rPr lang="en-US" dirty="0"/>
              <a:t>in the scope of the </a:t>
            </a:r>
            <a:r>
              <a:rPr lang="en-US" dirty="0" smtClean="0"/>
              <a:t>Directive (can </a:t>
            </a:r>
            <a:r>
              <a:rPr lang="en-US" dirty="0" err="1" smtClean="0"/>
              <a:t>competewith</a:t>
            </a:r>
            <a:r>
              <a:rPr lang="en-US" dirty="0" smtClean="0"/>
              <a:t> EHP in the categories A+, A++, A+++). (Main EU Manufacturers and EHI were against)</a:t>
            </a:r>
            <a:endParaRPr lang="da-DK" dirty="0"/>
          </a:p>
          <a:p>
            <a:pPr marL="0" indent="0">
              <a:buFontTx/>
              <a:buChar char="-"/>
            </a:pPr>
            <a:r>
              <a:rPr lang="en-US" b="1" dirty="0" smtClean="0"/>
              <a:t> Lower </a:t>
            </a:r>
            <a:r>
              <a:rPr lang="en-US" b="1" dirty="0" err="1"/>
              <a:t>NOx</a:t>
            </a:r>
            <a:r>
              <a:rPr lang="en-US" b="1" dirty="0"/>
              <a:t> for </a:t>
            </a:r>
            <a:r>
              <a:rPr lang="en-US" b="1" dirty="0" err="1"/>
              <a:t>mCHP</a:t>
            </a:r>
            <a:r>
              <a:rPr lang="en-US" b="1" dirty="0"/>
              <a:t> &amp; </a:t>
            </a:r>
            <a:r>
              <a:rPr lang="en-US" b="1" dirty="0" smtClean="0"/>
              <a:t>GHP</a:t>
            </a:r>
            <a:endParaRPr lang="da-DK" dirty="0"/>
          </a:p>
          <a:p>
            <a:pPr marL="0" indent="0">
              <a:buFontTx/>
              <a:buChar char="-"/>
            </a:pPr>
            <a:r>
              <a:rPr lang="en-US" b="1" dirty="0" smtClean="0"/>
              <a:t> Energy efficiency on primary energy (2.5 coefficient) </a:t>
            </a:r>
            <a:r>
              <a:rPr lang="en-US" dirty="0" smtClean="0"/>
              <a:t>: this allow a fair competition between energies. We tried to propose a value &gt; 2.5 but did not succeed.</a:t>
            </a:r>
          </a:p>
          <a:p>
            <a:pPr marL="0" indent="0">
              <a:buFontTx/>
              <a:buChar char="-"/>
            </a:pPr>
            <a:r>
              <a:rPr lang="en-US" dirty="0" smtClean="0"/>
              <a:t>  </a:t>
            </a:r>
            <a:r>
              <a:rPr lang="en-US" dirty="0"/>
              <a:t>Third party </a:t>
            </a:r>
            <a:r>
              <a:rPr lang="en-US" dirty="0" smtClean="0"/>
              <a:t>testing for gas appliances</a:t>
            </a:r>
            <a:endParaRPr lang="en-US" dirty="0"/>
          </a:p>
          <a:p>
            <a:pPr marL="0" indent="0">
              <a:buFontTx/>
              <a:buChar char="-"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Points for which we couldn’t succeed:</a:t>
            </a:r>
          </a:p>
          <a:p>
            <a:pPr>
              <a:buFontTx/>
              <a:buChar char="-"/>
            </a:pPr>
            <a:r>
              <a:rPr lang="en-US" dirty="0" err="1" smtClean="0"/>
              <a:t>mCHP</a:t>
            </a:r>
            <a:r>
              <a:rPr lang="en-US" dirty="0" smtClean="0"/>
              <a:t> limited to A+</a:t>
            </a:r>
          </a:p>
          <a:p>
            <a:pPr>
              <a:buFontTx/>
              <a:buChar char="-"/>
            </a:pPr>
            <a:r>
              <a:rPr lang="en-US" dirty="0" smtClean="0"/>
              <a:t>Third part testing for </a:t>
            </a:r>
            <a:r>
              <a:rPr lang="en-US" smtClean="0"/>
              <a:t>non-gas appliances</a:t>
            </a:r>
            <a:endParaRPr lang="en-US" dirty="0" smtClean="0"/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0258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3062" y="116632"/>
            <a:ext cx="8229600" cy="1143000"/>
          </a:xfrm>
        </p:spPr>
        <p:txBody>
          <a:bodyPr>
            <a:normAutofit/>
          </a:bodyPr>
          <a:lstStyle/>
          <a:p>
            <a:r>
              <a:rPr lang="da-DK" dirty="0" smtClean="0"/>
              <a:t>APPLIANCE Label</a:t>
            </a:r>
            <a:endParaRPr lang="da-DK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2788" y="1733154"/>
            <a:ext cx="1488647" cy="3229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75" y="2192501"/>
            <a:ext cx="1483221" cy="3217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kstboks 2"/>
          <p:cNvSpPr txBox="1"/>
          <p:nvPr/>
        </p:nvSpPr>
        <p:spPr>
          <a:xfrm>
            <a:off x="4145296" y="5510279"/>
            <a:ext cx="1098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/>
              <a:t>+ F &amp; G</a:t>
            </a:r>
            <a:endParaRPr lang="da-DK" sz="2400" b="1" dirty="0"/>
          </a:p>
        </p:txBody>
      </p:sp>
      <p:sp>
        <p:nvSpPr>
          <p:cNvPr id="6" name="Tekstboks 5"/>
          <p:cNvSpPr txBox="1"/>
          <p:nvPr/>
        </p:nvSpPr>
        <p:spPr>
          <a:xfrm>
            <a:off x="3707904" y="1412776"/>
            <a:ext cx="140012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da-DK" sz="2000" b="1" dirty="0" smtClean="0"/>
              <a:t>2 </a:t>
            </a:r>
            <a:r>
              <a:rPr lang="da-DK" sz="2000" b="1" dirty="0" err="1" smtClean="0"/>
              <a:t>years</a:t>
            </a:r>
            <a:endParaRPr lang="da-DK" sz="2000" b="1" dirty="0" smtClean="0"/>
          </a:p>
          <a:p>
            <a:pPr lvl="1"/>
            <a:r>
              <a:rPr lang="da-DK" sz="1400" i="1" dirty="0" smtClean="0"/>
              <a:t>1.1.2016?</a:t>
            </a:r>
            <a:endParaRPr lang="da-DK" sz="1400" i="1" dirty="0"/>
          </a:p>
        </p:txBody>
      </p:sp>
      <p:sp>
        <p:nvSpPr>
          <p:cNvPr id="7" name="Tekstboks 6"/>
          <p:cNvSpPr txBox="1"/>
          <p:nvPr/>
        </p:nvSpPr>
        <p:spPr>
          <a:xfrm>
            <a:off x="683568" y="1340768"/>
            <a:ext cx="21671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            </a:t>
            </a:r>
            <a:r>
              <a:rPr lang="da-DK" b="1" dirty="0" smtClean="0"/>
              <a:t>Heat pumps</a:t>
            </a:r>
          </a:p>
          <a:p>
            <a:endParaRPr lang="da-DK" dirty="0" smtClean="0"/>
          </a:p>
          <a:p>
            <a:r>
              <a:rPr lang="da-DK" b="1" dirty="0" err="1" smtClean="0"/>
              <a:t>Cogeneration</a:t>
            </a:r>
            <a:endParaRPr lang="da-DK" b="1" dirty="0" smtClean="0"/>
          </a:p>
          <a:p>
            <a:endParaRPr lang="da-DK" dirty="0"/>
          </a:p>
          <a:p>
            <a:r>
              <a:rPr lang="da-DK" b="1" dirty="0" smtClean="0"/>
              <a:t>CH boilers</a:t>
            </a:r>
          </a:p>
          <a:p>
            <a:endParaRPr lang="da-DK" dirty="0"/>
          </a:p>
        </p:txBody>
      </p:sp>
      <p:cxnSp>
        <p:nvCxnSpPr>
          <p:cNvPr id="9" name="Vinklet forbindelse 8"/>
          <p:cNvCxnSpPr/>
          <p:nvPr/>
        </p:nvCxnSpPr>
        <p:spPr>
          <a:xfrm>
            <a:off x="2690607" y="1556792"/>
            <a:ext cx="1253083" cy="864096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Vinklet forbindelse 10"/>
          <p:cNvCxnSpPr/>
          <p:nvPr/>
        </p:nvCxnSpPr>
        <p:spPr>
          <a:xfrm>
            <a:off x="2195736" y="2104341"/>
            <a:ext cx="1680475" cy="9001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Vinklet forbindelse 14"/>
          <p:cNvCxnSpPr/>
          <p:nvPr/>
        </p:nvCxnSpPr>
        <p:spPr>
          <a:xfrm>
            <a:off x="1835696" y="2636912"/>
            <a:ext cx="1944216" cy="710851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ktangel 15"/>
          <p:cNvSpPr/>
          <p:nvPr/>
        </p:nvSpPr>
        <p:spPr>
          <a:xfrm>
            <a:off x="5629779" y="1156102"/>
            <a:ext cx="93846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2000" b="1" dirty="0" smtClean="0"/>
              <a:t>6 </a:t>
            </a:r>
            <a:r>
              <a:rPr lang="da-DK" sz="2000" b="1" dirty="0" err="1" smtClean="0"/>
              <a:t>years</a:t>
            </a:r>
            <a:endParaRPr lang="da-DK" sz="2000" b="1" dirty="0" smtClean="0"/>
          </a:p>
          <a:p>
            <a:pPr marL="0" lvl="1"/>
            <a:r>
              <a:rPr lang="da-DK" sz="1400" i="1" dirty="0" smtClean="0"/>
              <a:t>1.1.2020?</a:t>
            </a:r>
            <a:endParaRPr lang="da-DK" sz="1400" i="1" dirty="0"/>
          </a:p>
          <a:p>
            <a:endParaRPr lang="da-DK" sz="2000" b="1" dirty="0"/>
          </a:p>
        </p:txBody>
      </p:sp>
      <p:cxnSp>
        <p:nvCxnSpPr>
          <p:cNvPr id="18" name="Lige forbindelse 17"/>
          <p:cNvCxnSpPr/>
          <p:nvPr/>
        </p:nvCxnSpPr>
        <p:spPr>
          <a:xfrm>
            <a:off x="5724128" y="5106388"/>
            <a:ext cx="1008112" cy="63472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Lige forbindelse 20"/>
          <p:cNvCxnSpPr/>
          <p:nvPr/>
        </p:nvCxnSpPr>
        <p:spPr>
          <a:xfrm flipV="1">
            <a:off x="5648353" y="5013175"/>
            <a:ext cx="1071736" cy="72793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5" name="Rektangel 24"/>
          <p:cNvSpPr/>
          <p:nvPr/>
        </p:nvSpPr>
        <p:spPr>
          <a:xfrm>
            <a:off x="5747242" y="5225284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b="1" dirty="0" smtClean="0"/>
              <a:t>E  </a:t>
            </a:r>
            <a:r>
              <a:rPr lang="da-DK" b="1" dirty="0"/>
              <a:t>F </a:t>
            </a:r>
            <a:r>
              <a:rPr lang="da-DK" b="1" dirty="0" smtClean="0"/>
              <a:t> </a:t>
            </a:r>
            <a:r>
              <a:rPr lang="da-DK" b="1" dirty="0"/>
              <a:t>G</a:t>
            </a:r>
          </a:p>
        </p:txBody>
      </p:sp>
      <p:sp>
        <p:nvSpPr>
          <p:cNvPr id="26" name="Rektangel 25"/>
          <p:cNvSpPr/>
          <p:nvPr/>
        </p:nvSpPr>
        <p:spPr>
          <a:xfrm>
            <a:off x="4016965" y="6237312"/>
            <a:ext cx="3983591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review five years after the </a:t>
            </a:r>
            <a:r>
              <a:rPr lang="en-US" dirty="0" smtClean="0">
                <a:solidFill>
                  <a:srgbClr val="FF0000"/>
                </a:solidFill>
              </a:rPr>
              <a:t>entry in force </a:t>
            </a:r>
            <a:endParaRPr lang="da-DK" dirty="0"/>
          </a:p>
        </p:txBody>
      </p:sp>
      <p:cxnSp>
        <p:nvCxnSpPr>
          <p:cNvPr id="30" name="Lige pilforbindelse 29"/>
          <p:cNvCxnSpPr/>
          <p:nvPr/>
        </p:nvCxnSpPr>
        <p:spPr>
          <a:xfrm flipV="1">
            <a:off x="5436096" y="5423749"/>
            <a:ext cx="0" cy="8135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1" name="Rektangel 30"/>
          <p:cNvSpPr/>
          <p:nvPr/>
        </p:nvSpPr>
        <p:spPr>
          <a:xfrm>
            <a:off x="3943690" y="3095094"/>
            <a:ext cx="5200310" cy="4779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24" name="Tekstboks 1023"/>
          <p:cNvSpPr txBox="1"/>
          <p:nvPr/>
        </p:nvSpPr>
        <p:spPr>
          <a:xfrm>
            <a:off x="6926544" y="3104058"/>
            <a:ext cx="21030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 smtClean="0"/>
              <a:t>CH </a:t>
            </a:r>
            <a:r>
              <a:rPr lang="da-DK" sz="1400" dirty="0" err="1" smtClean="0"/>
              <a:t>boiler</a:t>
            </a:r>
            <a:r>
              <a:rPr lang="da-DK" sz="1400" dirty="0" smtClean="0"/>
              <a:t> label from green</a:t>
            </a:r>
          </a:p>
          <a:p>
            <a:r>
              <a:rPr lang="da-DK" sz="1400" dirty="0" smtClean="0"/>
              <a:t> to </a:t>
            </a:r>
            <a:r>
              <a:rPr lang="da-DK" sz="1400" dirty="0" err="1" smtClean="0"/>
              <a:t>yellow</a:t>
            </a:r>
            <a:endParaRPr lang="da-DK" sz="1400" dirty="0"/>
          </a:p>
        </p:txBody>
      </p:sp>
      <p:cxnSp>
        <p:nvCxnSpPr>
          <p:cNvPr id="5" name="Vinklet forbindelse 4"/>
          <p:cNvCxnSpPr/>
          <p:nvPr/>
        </p:nvCxnSpPr>
        <p:spPr>
          <a:xfrm>
            <a:off x="1907704" y="2708920"/>
            <a:ext cx="1968507" cy="1092305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463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920</TotalTime>
  <Words>463</Words>
  <Application>Microsoft Office PowerPoint</Application>
  <PresentationFormat>On-screen Show (4:3)</PresentationFormat>
  <Paragraphs>196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Kontortema</vt:lpstr>
      <vt:lpstr>ECODESIGN DIRECTIVE Lots1 &amp; 2 Heaters/Water-heaters  </vt:lpstr>
      <vt:lpstr>Context of the proposal</vt:lpstr>
      <vt:lpstr>General context</vt:lpstr>
      <vt:lpstr>Process / consultations</vt:lpstr>
      <vt:lpstr>SCOPE &amp; REQUIREMENTS</vt:lpstr>
      <vt:lpstr>Label: Appliances and Systems</vt:lpstr>
      <vt:lpstr>Overall impact on the market for gas appliances</vt:lpstr>
      <vt:lpstr>Results achieved by MARCOGAZ &amp; GERG horizontal expert group </vt:lpstr>
      <vt:lpstr>APPLIANCE Label</vt:lpstr>
      <vt:lpstr>Label on actual condensing boilers on DK market</vt:lpstr>
      <vt:lpstr>Minimum Seasonal space heating energy efficiency  </vt:lpstr>
      <vt:lpstr>Max NOx emissions  (all given on GCV*)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 DESIGN LOT1 &amp; 2</dc:title>
  <dc:creator>Jean Schweitzer</dc:creator>
  <cp:lastModifiedBy>Rudi Thijs</cp:lastModifiedBy>
  <cp:revision>45</cp:revision>
  <dcterms:created xsi:type="dcterms:W3CDTF">2013-02-22T13:00:45Z</dcterms:created>
  <dcterms:modified xsi:type="dcterms:W3CDTF">2013-09-09T07:02:14Z</dcterms:modified>
</cp:coreProperties>
</file>